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92" r:id="rId6"/>
    <p:sldId id="293" r:id="rId7"/>
    <p:sldId id="282" r:id="rId8"/>
    <p:sldId id="294" r:id="rId9"/>
    <p:sldId id="284" r:id="rId10"/>
    <p:sldId id="295" r:id="rId11"/>
  </p:sldIdLst>
  <p:sldSz cx="9144000" cy="6858000" type="screen4x3"/>
  <p:notesSz cx="6858000" cy="9144000"/>
  <p:embeddedFontLst>
    <p:embeddedFont>
      <p:font typeface="Tuffy-TTF" panose="020B0603060100000000" charset="0"/>
      <p:regular r:id="rId14"/>
      <p:bold r:id="rId15"/>
      <p:italic r:id="rId16"/>
      <p:boldItalic r:id="rId17"/>
    </p:embeddedFont>
    <p:embeddedFont>
      <p:font typeface="Tuffy" panose="020B0603060100000000" charset="0"/>
      <p:regular r:id="rId18"/>
      <p:bold r:id="rId19"/>
      <p:italic r:id="rId20"/>
      <p:boldItalic r:id="rId21"/>
    </p:embeddedFont>
    <p:embeddedFont>
      <p:font typeface="Twinkl" panose="020B0604020202020204" charset="0"/>
      <p:regular r:id="rId22"/>
      <p:bold r:id="rId23"/>
    </p:embeddedFont>
    <p:embeddedFont>
      <p:font typeface="Wingdings 2" panose="05020102010507070707" pitchFamily="18" charset="2"/>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0000"/>
    <a:srgbClr val="EE7918"/>
    <a:srgbClr val="6DCC26"/>
    <a:srgbClr val="E754B6"/>
    <a:srgbClr val="FFFF00"/>
    <a:srgbClr val="32B3A2"/>
    <a:srgbClr val="6B388C"/>
    <a:srgbClr val="D9F4C4"/>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66"/>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24147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205941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91385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2" name="Rectangle 1"/>
          <p:cNvSpPr/>
          <p:nvPr/>
        </p:nvSpPr>
        <p:spPr>
          <a:xfrm>
            <a:off x="1238251" y="1321312"/>
            <a:ext cx="6581774" cy="1200329"/>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Identify a pair of parallel lines and a pair of perpendicular lines in this picture:</a:t>
            </a:r>
          </a:p>
          <a:p>
            <a:pPr lvl="0" algn="ctr">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endParaRPr lang="en-GB" kern="0" dirty="0">
              <a:solidFill>
                <a:srgbClr val="000000"/>
              </a:solidFill>
            </a:endParaRPr>
          </a:p>
        </p:txBody>
      </p:sp>
      <p:sp>
        <p:nvSpPr>
          <p:cNvPr id="7" name="Rectangle 6"/>
          <p:cNvSpPr/>
          <p:nvPr/>
        </p:nvSpPr>
        <p:spPr>
          <a:xfrm>
            <a:off x="1383679" y="2028825"/>
            <a:ext cx="6436345" cy="396484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035" y="2276474"/>
            <a:ext cx="2221140" cy="3385447"/>
          </a:xfrm>
          <a:prstGeom prst="rect">
            <a:avLst/>
          </a:prstGeom>
        </p:spPr>
      </p:pic>
    </p:spTree>
    <p:extLst>
      <p:ext uri="{BB962C8B-B14F-4D97-AF65-F5344CB8AC3E}">
        <p14:creationId xmlns:p14="http://schemas.microsoft.com/office/powerpoint/2010/main" val="18948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653362" y="512762"/>
            <a:ext cx="7886700" cy="16043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National Curriculum Objective</a:t>
            </a:r>
            <a:endParaRPr lang="en-US" sz="3600" dirty="0">
              <a:latin typeface="+mn-lt"/>
            </a:endParaRPr>
          </a:p>
        </p:txBody>
      </p:sp>
      <p:sp>
        <p:nvSpPr>
          <p:cNvPr id="14" name="Content Placeholder 15"/>
          <p:cNvSpPr txBox="1">
            <a:spLocks/>
          </p:cNvSpPr>
          <p:nvPr/>
        </p:nvSpPr>
        <p:spPr>
          <a:xfrm>
            <a:off x="628650" y="1127760"/>
            <a:ext cx="7886700" cy="78341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Identify horizontal and vertical lines and pairs of perpendicular and parallel lines</a:t>
            </a:r>
            <a:r>
              <a:rPr lang="en-GB" dirty="0" smtClean="0"/>
              <a:t>.</a:t>
            </a:r>
            <a:endParaRPr lang="en-GB" dirty="0"/>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6" name="Rectangle 5"/>
          <p:cNvSpPr/>
          <p:nvPr/>
        </p:nvSpPr>
        <p:spPr>
          <a:xfrm>
            <a:off x="1408669" y="2797781"/>
            <a:ext cx="6227807" cy="2795712"/>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55649" y="1232955"/>
            <a:ext cx="7712847" cy="1477328"/>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Parallel lines run alongside each other in pairs</a:t>
            </a:r>
            <a:r>
              <a:rPr lang="en-GB" kern="0" dirty="0" smtClean="0">
                <a:solidFill>
                  <a:srgbClr val="000000"/>
                </a:solidFill>
              </a:rPr>
              <a:t>.</a:t>
            </a:r>
          </a:p>
          <a:p>
            <a:pPr lvl="0">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r>
              <a:rPr lang="en-GB" kern="0" dirty="0">
                <a:solidFill>
                  <a:srgbClr val="000000"/>
                </a:solidFill>
              </a:rPr>
              <a:t>They would never meet if they carried on</a:t>
            </a:r>
            <a:r>
              <a:rPr lang="en-GB" kern="0" dirty="0" smtClean="0">
                <a:solidFill>
                  <a:srgbClr val="000000"/>
                </a:solidFill>
              </a:rPr>
              <a:t>.</a:t>
            </a:r>
          </a:p>
          <a:p>
            <a:pPr lvl="0">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r>
              <a:rPr lang="en-GB" kern="0" dirty="0">
                <a:solidFill>
                  <a:srgbClr val="000000"/>
                </a:solidFill>
              </a:rPr>
              <a:t>They are always the same distance apart.</a:t>
            </a:r>
          </a:p>
        </p:txBody>
      </p:sp>
      <p:sp>
        <p:nvSpPr>
          <p:cNvPr id="3" name="Rectangle 2"/>
          <p:cNvSpPr/>
          <p:nvPr/>
        </p:nvSpPr>
        <p:spPr>
          <a:xfrm>
            <a:off x="755649" y="5705702"/>
            <a:ext cx="4873450" cy="369332"/>
          </a:xfrm>
          <a:prstGeom prst="rect">
            <a:avLst/>
          </a:prstGeom>
        </p:spPr>
        <p:txBody>
          <a:bodyPr wrap="none">
            <a:spAutoFit/>
          </a:bodyPr>
          <a:lstStyle/>
          <a:p>
            <a:pPr lvl="0">
              <a:defRPr sz="1800" b="0" i="0" u="none" strike="noStrike" kern="0" cap="none" spc="0" baseline="0">
                <a:solidFill>
                  <a:srgbClr val="000000"/>
                </a:solidFill>
                <a:uFillTx/>
              </a:defRPr>
            </a:pPr>
            <a:r>
              <a:rPr lang="en-GB" kern="0" dirty="0">
                <a:solidFill>
                  <a:srgbClr val="000000"/>
                </a:solidFill>
              </a:rPr>
              <a:t>They are shown, in maths, with these arrows.</a:t>
            </a:r>
            <a:endParaRPr lang="en-GB" kern="0" dirty="0"/>
          </a:p>
        </p:txBody>
      </p:sp>
      <p:cxnSp>
        <p:nvCxnSpPr>
          <p:cNvPr id="10" name="Straight Connector 9">
            <a:extLst>
              <a:ext uri="{FF2B5EF4-FFF2-40B4-BE49-F238E27FC236}">
                <a16:creationId xmlns:a16="http://schemas.microsoft.com/office/drawing/2014/main" id="{8094B01A-2D69-4D0D-A799-86B75F7607F7}"/>
              </a:ext>
            </a:extLst>
          </p:cNvPr>
          <p:cNvCxnSpPr/>
          <p:nvPr/>
        </p:nvCxnSpPr>
        <p:spPr>
          <a:xfrm flipV="1">
            <a:off x="2783915" y="2954568"/>
            <a:ext cx="3458309" cy="1907884"/>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94B01A-2D69-4D0D-A799-86B75F7607F7}"/>
              </a:ext>
            </a:extLst>
          </p:cNvPr>
          <p:cNvCxnSpPr/>
          <p:nvPr/>
        </p:nvCxnSpPr>
        <p:spPr>
          <a:xfrm flipV="1">
            <a:off x="3111540" y="3479147"/>
            <a:ext cx="3458309" cy="1907884"/>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352925" y="3775393"/>
            <a:ext cx="233963" cy="341727"/>
            <a:chOff x="4429125" y="3910013"/>
            <a:chExt cx="233963" cy="341727"/>
          </a:xfrm>
        </p:grpSpPr>
        <p:cxnSp>
          <p:nvCxnSpPr>
            <p:cNvPr id="19" name="Straight Connector 18"/>
            <p:cNvCxnSpPr/>
            <p:nvPr/>
          </p:nvCxnSpPr>
          <p:spPr>
            <a:xfrm>
              <a:off x="4429125" y="3910013"/>
              <a:ext cx="233963" cy="1000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598084" y="4032665"/>
              <a:ext cx="35419" cy="21907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665469" y="4312792"/>
            <a:ext cx="233963" cy="341727"/>
            <a:chOff x="4429125" y="3910013"/>
            <a:chExt cx="233963" cy="341727"/>
          </a:xfrm>
        </p:grpSpPr>
        <p:cxnSp>
          <p:nvCxnSpPr>
            <p:cNvPr id="31" name="Straight Connector 30"/>
            <p:cNvCxnSpPr/>
            <p:nvPr/>
          </p:nvCxnSpPr>
          <p:spPr>
            <a:xfrm>
              <a:off x="4429125" y="3910013"/>
              <a:ext cx="233963" cy="1000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98084" y="4032665"/>
              <a:ext cx="35419" cy="21907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8669" y="1794709"/>
            <a:ext cx="6227807" cy="3692104"/>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05932" y="3905251"/>
            <a:ext cx="926722" cy="9267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2" name="Rectangle 1"/>
          <p:cNvSpPr/>
          <p:nvPr/>
        </p:nvSpPr>
        <p:spPr>
          <a:xfrm>
            <a:off x="755649" y="1310578"/>
            <a:ext cx="7712847"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Perpendicular lines are pairs of lines that meet at a right angle.</a:t>
            </a:r>
          </a:p>
        </p:txBody>
      </p:sp>
      <p:sp>
        <p:nvSpPr>
          <p:cNvPr id="3" name="Rectangle 2"/>
          <p:cNvSpPr/>
          <p:nvPr/>
        </p:nvSpPr>
        <p:spPr>
          <a:xfrm>
            <a:off x="755649" y="5591402"/>
            <a:ext cx="7542531" cy="646331"/>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They are usually marked by using the right-angle symbol at the point where they meet.</a:t>
            </a:r>
            <a:endParaRPr lang="en-GB" dirty="0">
              <a:solidFill>
                <a:srgbClr val="000000"/>
              </a:solidFill>
            </a:endParaRPr>
          </a:p>
        </p:txBody>
      </p:sp>
      <p:cxnSp>
        <p:nvCxnSpPr>
          <p:cNvPr id="10" name="Straight Connector 9">
            <a:extLst>
              <a:ext uri="{FF2B5EF4-FFF2-40B4-BE49-F238E27FC236}">
                <a16:creationId xmlns:a16="http://schemas.microsoft.com/office/drawing/2014/main" id="{8094B01A-2D69-4D0D-A799-86B75F7607F7}"/>
              </a:ext>
            </a:extLst>
          </p:cNvPr>
          <p:cNvCxnSpPr/>
          <p:nvPr/>
        </p:nvCxnSpPr>
        <p:spPr>
          <a:xfrm flipV="1">
            <a:off x="3044266" y="2324100"/>
            <a:ext cx="7284" cy="250787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094B01A-2D69-4D0D-A799-86B75F7607F7}"/>
              </a:ext>
            </a:extLst>
          </p:cNvPr>
          <p:cNvCxnSpPr/>
          <p:nvPr/>
        </p:nvCxnSpPr>
        <p:spPr>
          <a:xfrm flipV="1">
            <a:off x="3005932" y="4771235"/>
            <a:ext cx="3233737" cy="3137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8195" y="5324702"/>
            <a:ext cx="7184730" cy="818923"/>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3916063"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2" name="Rectangle 1"/>
          <p:cNvSpPr/>
          <p:nvPr/>
        </p:nvSpPr>
        <p:spPr>
          <a:xfrm>
            <a:off x="891403" y="1310578"/>
            <a:ext cx="7712847"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Look at these shapes.</a:t>
            </a:r>
          </a:p>
        </p:txBody>
      </p:sp>
      <p:sp>
        <p:nvSpPr>
          <p:cNvPr id="3" name="Rectangle 2"/>
          <p:cNvSpPr/>
          <p:nvPr/>
        </p:nvSpPr>
        <p:spPr>
          <a:xfrm>
            <a:off x="829309" y="5398265"/>
            <a:ext cx="7542531"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t>How many pairs of parallel lines can you see in each shape</a:t>
            </a:r>
            <a:r>
              <a:rPr lang="en-GB" kern="0" dirty="0" smtClean="0"/>
              <a:t>?</a:t>
            </a:r>
          </a:p>
          <a:p>
            <a:pPr algn="ctr">
              <a:defRPr sz="1800" b="0" i="0" u="none" strike="noStrike" kern="0" cap="none" spc="0" baseline="0">
                <a:solidFill>
                  <a:srgbClr val="000000"/>
                </a:solidFill>
                <a:uFillTx/>
              </a:defRPr>
            </a:pPr>
            <a:r>
              <a:rPr lang="en-GB" kern="0" dirty="0"/>
              <a:t>How many pairs of perpendicular lines can you see in each shape</a:t>
            </a:r>
            <a:r>
              <a:rPr lang="en-GB" kern="0" dirty="0" smtClean="0"/>
              <a:t>?</a:t>
            </a:r>
            <a:endParaRPr lang="en-GB" kern="0" dirty="0"/>
          </a:p>
        </p:txBody>
      </p:sp>
      <p:sp>
        <p:nvSpPr>
          <p:cNvPr id="6" name="Rectangle 5"/>
          <p:cNvSpPr/>
          <p:nvPr/>
        </p:nvSpPr>
        <p:spPr>
          <a:xfrm>
            <a:off x="978195" y="1786855"/>
            <a:ext cx="7184730" cy="3305262"/>
          </a:xfrm>
          <a:prstGeom prst="rect">
            <a:avLst/>
          </a:prstGeom>
          <a:solidFill>
            <a:srgbClr val="D9F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p:cNvSpPr/>
          <p:nvPr/>
        </p:nvSpPr>
        <p:spPr>
          <a:xfrm>
            <a:off x="6696079" y="2112959"/>
            <a:ext cx="1208015" cy="1426128"/>
          </a:xfrm>
          <a:prstGeom prst="triangle">
            <a:avLst>
              <a:gd name="adj"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962862" y="3850546"/>
            <a:ext cx="1023457" cy="830510"/>
          </a:xfrm>
          <a:prstGeom prst="rightArrow">
            <a:avLst/>
          </a:prstGeom>
          <a:solidFill>
            <a:srgbClr val="6B3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Shape 8"/>
          <p:cNvSpPr/>
          <p:nvPr/>
        </p:nvSpPr>
        <p:spPr>
          <a:xfrm>
            <a:off x="5268286" y="3539087"/>
            <a:ext cx="1275127" cy="1334917"/>
          </a:xfrm>
          <a:prstGeom prst="corner">
            <a:avLst/>
          </a:prstGeom>
          <a:solidFill>
            <a:srgbClr val="32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p:cNvSpPr/>
          <p:nvPr/>
        </p:nvSpPr>
        <p:spPr>
          <a:xfrm>
            <a:off x="4570560" y="2038525"/>
            <a:ext cx="1754739" cy="1149292"/>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p:cNvSpPr/>
          <p:nvPr/>
        </p:nvSpPr>
        <p:spPr>
          <a:xfrm>
            <a:off x="3668986" y="3539086"/>
            <a:ext cx="1144061" cy="1334917"/>
          </a:xfrm>
          <a:prstGeom prst="chevron">
            <a:avLst/>
          </a:prstGeom>
          <a:solidFill>
            <a:srgbClr val="E75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1302568" y="3613507"/>
            <a:ext cx="1911179" cy="820988"/>
          </a:xfrm>
          <a:prstGeom prst="rect">
            <a:avLst/>
          </a:prstGeom>
          <a:solidFill>
            <a:srgbClr val="6DC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2627545" y="2038525"/>
            <a:ext cx="1571647" cy="1268834"/>
          </a:xfrm>
          <a:prstGeom prst="triangle">
            <a:avLst/>
          </a:prstGeom>
          <a:solidFill>
            <a:srgbClr val="EE7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p:cNvSpPr/>
          <p:nvPr/>
        </p:nvSpPr>
        <p:spPr>
          <a:xfrm>
            <a:off x="1457760" y="2069900"/>
            <a:ext cx="1093452" cy="984964"/>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04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5849" y="1895475"/>
            <a:ext cx="3705226" cy="4124325"/>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8094B01A-2D69-4D0D-A799-86B75F7607F7}"/>
              </a:ext>
            </a:extLst>
          </p:cNvPr>
          <p:cNvCxnSpPr/>
          <p:nvPr/>
        </p:nvCxnSpPr>
        <p:spPr>
          <a:xfrm>
            <a:off x="2944600" y="2452587"/>
            <a:ext cx="1013956" cy="982495"/>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94B01A-2D69-4D0D-A799-86B75F7607F7}"/>
              </a:ext>
            </a:extLst>
          </p:cNvPr>
          <p:cNvCxnSpPr/>
          <p:nvPr/>
        </p:nvCxnSpPr>
        <p:spPr>
          <a:xfrm flipV="1">
            <a:off x="1890283" y="2466738"/>
            <a:ext cx="1002450" cy="102137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p:cNvSpPr/>
          <p:nvPr/>
        </p:nvSpPr>
        <p:spPr>
          <a:xfrm>
            <a:off x="967445" y="1346025"/>
            <a:ext cx="7176859" cy="369332"/>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Which dots should I join up to make a pair of perpendicular lines?</a:t>
            </a:r>
          </a:p>
        </p:txBody>
      </p:sp>
      <p:sp>
        <p:nvSpPr>
          <p:cNvPr id="4" name="Rectangle 3"/>
          <p:cNvSpPr/>
          <p:nvPr/>
        </p:nvSpPr>
        <p:spPr>
          <a:xfrm>
            <a:off x="4913469" y="1807533"/>
            <a:ext cx="3111174" cy="1200329"/>
          </a:xfrm>
          <a:prstGeom prst="rect">
            <a:avLst/>
          </a:prstGeom>
        </p:spPr>
        <p:txBody>
          <a:bodyPr wrap="square">
            <a:spAutoFit/>
          </a:bodyPr>
          <a:lstStyle/>
          <a:p>
            <a:pPr lvl="0">
              <a:defRPr sz="1800" b="0" i="0" u="none" strike="noStrike" kern="0" cap="none" spc="0" baseline="0">
                <a:solidFill>
                  <a:srgbClr val="000000"/>
                </a:solidFill>
                <a:uFillTx/>
              </a:defRPr>
            </a:pPr>
            <a:r>
              <a:rPr lang="en-GB" kern="0" dirty="0">
                <a:solidFill>
                  <a:srgbClr val="000000"/>
                </a:solidFill>
              </a:rPr>
              <a:t>Remember, we can label lines by naming them after the points they start and end at.</a:t>
            </a:r>
          </a:p>
        </p:txBody>
      </p:sp>
      <p:sp>
        <p:nvSpPr>
          <p:cNvPr id="11" name="Rectangle 10"/>
          <p:cNvSpPr/>
          <p:nvPr/>
        </p:nvSpPr>
        <p:spPr>
          <a:xfrm>
            <a:off x="5000624" y="3138714"/>
            <a:ext cx="3143680" cy="109038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067299" y="3339881"/>
            <a:ext cx="3044499" cy="646331"/>
          </a:xfrm>
          <a:prstGeom prst="rect">
            <a:avLst/>
          </a:prstGeom>
        </p:spPr>
        <p:txBody>
          <a:bodyPr wrap="square">
            <a:spAutoFit/>
          </a:bodyPr>
          <a:lstStyle/>
          <a:p>
            <a:r>
              <a:rPr lang="en-GB" kern="0" dirty="0"/>
              <a:t>Lines </a:t>
            </a:r>
            <a:r>
              <a:rPr lang="en-GB" b="1" kern="0" dirty="0"/>
              <a:t>AB</a:t>
            </a:r>
            <a:r>
              <a:rPr lang="en-GB" kern="0" dirty="0"/>
              <a:t> and </a:t>
            </a:r>
            <a:r>
              <a:rPr lang="en-GB" b="1" kern="0" dirty="0"/>
              <a:t>BD </a:t>
            </a:r>
            <a:r>
              <a:rPr lang="en-GB" kern="0" dirty="0"/>
              <a:t>will be perpendicular to each other.</a:t>
            </a:r>
            <a:endParaRPr lang="en-GB" dirty="0"/>
          </a:p>
        </p:txBody>
      </p:sp>
      <p:grpSp>
        <p:nvGrpSpPr>
          <p:cNvPr id="8" name="Group 7"/>
          <p:cNvGrpSpPr/>
          <p:nvPr/>
        </p:nvGrpSpPr>
        <p:grpSpPr>
          <a:xfrm rot="18852001">
            <a:off x="2116256" y="2663121"/>
            <a:ext cx="1644411" cy="1639910"/>
            <a:chOff x="1422638" y="2196397"/>
            <a:chExt cx="1644411" cy="1639910"/>
          </a:xfrm>
        </p:grpSpPr>
        <p:sp>
          <p:nvSpPr>
            <p:cNvPr id="6" name="Oval 5"/>
            <p:cNvSpPr/>
            <p:nvPr/>
          </p:nvSpPr>
          <p:spPr>
            <a:xfrm>
              <a:off x="2914649" y="2198435"/>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14649" y="3683907"/>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422638" y="2196397"/>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Oval 16"/>
          <p:cNvSpPr/>
          <p:nvPr/>
        </p:nvSpPr>
        <p:spPr>
          <a:xfrm rot="18852001">
            <a:off x="2315356" y="5400352"/>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rot="18852001">
            <a:off x="2742852" y="3336082"/>
            <a:ext cx="152400" cy="15240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819819" y="3499241"/>
            <a:ext cx="335348" cy="369332"/>
          </a:xfrm>
          <a:prstGeom prst="rect">
            <a:avLst/>
          </a:prstGeom>
        </p:spPr>
        <p:txBody>
          <a:bodyPr wrap="none">
            <a:spAutoFit/>
          </a:bodyPr>
          <a:lstStyle/>
          <a:p>
            <a:r>
              <a:rPr lang="en-GB" b="1" kern="0" dirty="0"/>
              <a:t>A</a:t>
            </a:r>
            <a:endParaRPr lang="en-GB" dirty="0"/>
          </a:p>
        </p:txBody>
      </p:sp>
      <p:sp>
        <p:nvSpPr>
          <p:cNvPr id="20" name="Rectangle 19"/>
          <p:cNvSpPr/>
          <p:nvPr/>
        </p:nvSpPr>
        <p:spPr>
          <a:xfrm>
            <a:off x="2916774" y="2143287"/>
            <a:ext cx="327334" cy="369332"/>
          </a:xfrm>
          <a:prstGeom prst="rect">
            <a:avLst/>
          </a:prstGeom>
        </p:spPr>
        <p:txBody>
          <a:bodyPr wrap="none">
            <a:spAutoFit/>
          </a:bodyPr>
          <a:lstStyle/>
          <a:p>
            <a:r>
              <a:rPr lang="en-GB" b="1" kern="0" dirty="0" smtClean="0"/>
              <a:t>B</a:t>
            </a:r>
            <a:endParaRPr lang="en-GB" dirty="0"/>
          </a:p>
        </p:txBody>
      </p:sp>
      <p:sp>
        <p:nvSpPr>
          <p:cNvPr id="21" name="Rectangle 20"/>
          <p:cNvSpPr/>
          <p:nvPr/>
        </p:nvSpPr>
        <p:spPr>
          <a:xfrm>
            <a:off x="3980532" y="3432941"/>
            <a:ext cx="346570" cy="369332"/>
          </a:xfrm>
          <a:prstGeom prst="rect">
            <a:avLst/>
          </a:prstGeom>
        </p:spPr>
        <p:txBody>
          <a:bodyPr wrap="none">
            <a:spAutoFit/>
          </a:bodyPr>
          <a:lstStyle/>
          <a:p>
            <a:r>
              <a:rPr lang="en-GB" b="1" kern="0" dirty="0"/>
              <a:t>D</a:t>
            </a:r>
            <a:endParaRPr lang="en-GB" dirty="0"/>
          </a:p>
        </p:txBody>
      </p:sp>
      <p:sp>
        <p:nvSpPr>
          <p:cNvPr id="22" name="Rectangle 21"/>
          <p:cNvSpPr/>
          <p:nvPr/>
        </p:nvSpPr>
        <p:spPr>
          <a:xfrm>
            <a:off x="2819052" y="3363047"/>
            <a:ext cx="335348" cy="369332"/>
          </a:xfrm>
          <a:prstGeom prst="rect">
            <a:avLst/>
          </a:prstGeom>
        </p:spPr>
        <p:txBody>
          <a:bodyPr wrap="none">
            <a:spAutoFit/>
          </a:bodyPr>
          <a:lstStyle/>
          <a:p>
            <a:r>
              <a:rPr lang="en-GB" b="1" kern="0" dirty="0" smtClean="0"/>
              <a:t>C</a:t>
            </a:r>
            <a:endParaRPr lang="en-GB" dirty="0"/>
          </a:p>
        </p:txBody>
      </p:sp>
      <p:sp>
        <p:nvSpPr>
          <p:cNvPr id="23" name="Rectangle 22"/>
          <p:cNvSpPr/>
          <p:nvPr/>
        </p:nvSpPr>
        <p:spPr>
          <a:xfrm>
            <a:off x="2391556" y="5423195"/>
            <a:ext cx="312906" cy="369332"/>
          </a:xfrm>
          <a:prstGeom prst="rect">
            <a:avLst/>
          </a:prstGeom>
        </p:spPr>
        <p:txBody>
          <a:bodyPr wrap="none">
            <a:spAutoFit/>
          </a:bodyPr>
          <a:lstStyle/>
          <a:p>
            <a:r>
              <a:rPr lang="en-GB" b="1" dirty="0" smtClean="0"/>
              <a:t>E</a:t>
            </a:r>
            <a:endParaRPr lang="en-GB" b="1" dirty="0"/>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34" name="Rectangle 33"/>
          <p:cNvSpPr/>
          <p:nvPr/>
        </p:nvSpPr>
        <p:spPr>
          <a:xfrm>
            <a:off x="3918122"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4" fill="hold" nodeType="afterEffect">
                                  <p:stCondLst>
                                    <p:cond delay="30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9627" y="1735749"/>
            <a:ext cx="5734051" cy="2657476"/>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2" name="Rectangle 1"/>
          <p:cNvSpPr/>
          <p:nvPr/>
        </p:nvSpPr>
        <p:spPr>
          <a:xfrm>
            <a:off x="967445" y="1269825"/>
            <a:ext cx="7176859"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Which statements about this shape are </a:t>
            </a:r>
            <a:r>
              <a:rPr lang="en-GB" b="1" kern="0" dirty="0">
                <a:solidFill>
                  <a:srgbClr val="000000"/>
                </a:solidFill>
              </a:rPr>
              <a:t>false</a:t>
            </a:r>
            <a:r>
              <a:rPr lang="en-GB" kern="0" dirty="0">
                <a:solidFill>
                  <a:srgbClr val="000000"/>
                </a:solidFill>
              </a:rPr>
              <a:t>?</a:t>
            </a:r>
          </a:p>
        </p:txBody>
      </p:sp>
      <p:sp>
        <p:nvSpPr>
          <p:cNvPr id="11" name="Rectangle 10"/>
          <p:cNvSpPr/>
          <p:nvPr/>
        </p:nvSpPr>
        <p:spPr>
          <a:xfrm>
            <a:off x="1639628" y="4600576"/>
            <a:ext cx="5734050" cy="1479942"/>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763997" y="4724563"/>
            <a:ext cx="6380307" cy="1477328"/>
          </a:xfrm>
          <a:prstGeom prst="rect">
            <a:avLst/>
          </a:prstGeom>
        </p:spPr>
        <p:txBody>
          <a:bodyPr wrap="square">
            <a:spAutoFit/>
          </a:bodyPr>
          <a:lstStyle/>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BD is parallel to line AC.</a:t>
            </a:r>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AB is perpendicular to BD. </a:t>
            </a:r>
            <a:endParaRPr lang="en-GB" kern="0" dirty="0" smtClean="0"/>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smtClean="0"/>
              <a:t>Line </a:t>
            </a:r>
            <a:r>
              <a:rPr lang="en-GB" kern="0" dirty="0"/>
              <a:t>AB is parallel to line CD. </a:t>
            </a:r>
          </a:p>
          <a:p>
            <a:pPr marL="285750" lvl="0" indent="-285750">
              <a:buFont typeface="Arial" panose="020B0604020202020204" pitchFamily="34" charset="0"/>
              <a:buChar char="•"/>
              <a:defRPr sz="1800" b="0" i="0" u="none" strike="noStrike" kern="0" cap="none" spc="0" baseline="0">
                <a:solidFill>
                  <a:srgbClr val="000000"/>
                </a:solidFill>
                <a:uFillTx/>
              </a:defRPr>
            </a:pPr>
            <a:r>
              <a:rPr lang="en-GB" kern="0" dirty="0"/>
              <a:t>Line AB is not perpendicular to any other lines.</a:t>
            </a:r>
          </a:p>
          <a:p>
            <a:r>
              <a:rPr lang="en-GB" kern="0" dirty="0" smtClean="0"/>
              <a:t>.</a:t>
            </a:r>
            <a:endParaRPr lang="en-GB" dirty="0"/>
          </a:p>
        </p:txBody>
      </p:sp>
      <p:sp>
        <p:nvSpPr>
          <p:cNvPr id="10" name="Rectangle 9"/>
          <p:cNvSpPr/>
          <p:nvPr/>
        </p:nvSpPr>
        <p:spPr>
          <a:xfrm>
            <a:off x="2906882" y="2255241"/>
            <a:ext cx="335348" cy="369332"/>
          </a:xfrm>
          <a:prstGeom prst="rect">
            <a:avLst/>
          </a:prstGeom>
        </p:spPr>
        <p:txBody>
          <a:bodyPr wrap="none">
            <a:spAutoFit/>
          </a:bodyPr>
          <a:lstStyle/>
          <a:p>
            <a:r>
              <a:rPr lang="en-GB" b="1" kern="0" dirty="0"/>
              <a:t>A</a:t>
            </a:r>
            <a:endParaRPr lang="en-GB" dirty="0"/>
          </a:p>
        </p:txBody>
      </p:sp>
      <p:sp>
        <p:nvSpPr>
          <p:cNvPr id="20" name="Rectangle 19"/>
          <p:cNvSpPr/>
          <p:nvPr/>
        </p:nvSpPr>
        <p:spPr>
          <a:xfrm>
            <a:off x="5763470" y="1785829"/>
            <a:ext cx="327334" cy="369332"/>
          </a:xfrm>
          <a:prstGeom prst="rect">
            <a:avLst/>
          </a:prstGeom>
        </p:spPr>
        <p:txBody>
          <a:bodyPr wrap="none">
            <a:spAutoFit/>
          </a:bodyPr>
          <a:lstStyle/>
          <a:p>
            <a:r>
              <a:rPr lang="en-GB" b="1" kern="0" dirty="0" smtClean="0"/>
              <a:t>B</a:t>
            </a:r>
            <a:endParaRPr lang="en-GB" dirty="0"/>
          </a:p>
        </p:txBody>
      </p:sp>
      <p:sp>
        <p:nvSpPr>
          <p:cNvPr id="21" name="Rectangle 20"/>
          <p:cNvSpPr/>
          <p:nvPr/>
        </p:nvSpPr>
        <p:spPr>
          <a:xfrm>
            <a:off x="3980532" y="3432941"/>
            <a:ext cx="346570" cy="369332"/>
          </a:xfrm>
          <a:prstGeom prst="rect">
            <a:avLst/>
          </a:prstGeom>
        </p:spPr>
        <p:txBody>
          <a:bodyPr wrap="none">
            <a:spAutoFit/>
          </a:bodyPr>
          <a:lstStyle/>
          <a:p>
            <a:r>
              <a:rPr lang="en-GB" b="1" kern="0" dirty="0"/>
              <a:t>D</a:t>
            </a:r>
            <a:endParaRPr lang="en-GB" dirty="0"/>
          </a:p>
        </p:txBody>
      </p:sp>
      <p:sp>
        <p:nvSpPr>
          <p:cNvPr id="22" name="Rectangle 21"/>
          <p:cNvSpPr/>
          <p:nvPr/>
        </p:nvSpPr>
        <p:spPr>
          <a:xfrm>
            <a:off x="2885379" y="3911254"/>
            <a:ext cx="335348" cy="369332"/>
          </a:xfrm>
          <a:prstGeom prst="rect">
            <a:avLst/>
          </a:prstGeom>
        </p:spPr>
        <p:txBody>
          <a:bodyPr wrap="none">
            <a:spAutoFit/>
          </a:bodyPr>
          <a:lstStyle/>
          <a:p>
            <a:r>
              <a:rPr lang="en-GB" b="1" kern="0" dirty="0" smtClean="0"/>
              <a:t>C</a:t>
            </a:r>
            <a:endParaRPr lang="en-GB" dirty="0"/>
          </a:p>
        </p:txBody>
      </p:sp>
      <p:sp>
        <p:nvSpPr>
          <p:cNvPr id="25" name="Flowchart: Manual Input 24">
            <a:extLst>
              <a:ext uri="{FF2B5EF4-FFF2-40B4-BE49-F238E27FC236}">
                <a16:creationId xmlns:a16="http://schemas.microsoft.com/office/drawing/2014/main" id="{448E4ECA-4CF1-4CEA-BB94-5A2D17E59539}"/>
              </a:ext>
            </a:extLst>
          </p:cNvPr>
          <p:cNvSpPr/>
          <p:nvPr/>
        </p:nvSpPr>
        <p:spPr>
          <a:xfrm>
            <a:off x="3216154" y="1927043"/>
            <a:ext cx="2536166" cy="2235977"/>
          </a:xfrm>
          <a:prstGeom prst="flowChartManualInput">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25"/>
          <p:cNvSpPr/>
          <p:nvPr/>
        </p:nvSpPr>
        <p:spPr>
          <a:xfrm>
            <a:off x="5747747" y="3902648"/>
            <a:ext cx="346570" cy="369332"/>
          </a:xfrm>
          <a:prstGeom prst="rect">
            <a:avLst/>
          </a:prstGeom>
        </p:spPr>
        <p:txBody>
          <a:bodyPr wrap="none">
            <a:spAutoFit/>
          </a:bodyPr>
          <a:lstStyle/>
          <a:p>
            <a:r>
              <a:rPr lang="en-GB" b="1" kern="0" dirty="0"/>
              <a:t>D</a:t>
            </a:r>
            <a:endParaRPr lang="en-GB" dirty="0"/>
          </a:p>
        </p:txBody>
      </p:sp>
      <p:sp>
        <p:nvSpPr>
          <p:cNvPr id="3" name="Rectangle 2"/>
          <p:cNvSpPr/>
          <p:nvPr/>
        </p:nvSpPr>
        <p:spPr>
          <a:xfrm>
            <a:off x="5257464" y="4961690"/>
            <a:ext cx="383438" cy="461665"/>
          </a:xfrm>
          <a:prstGeom prst="rect">
            <a:avLst/>
          </a:prstGeom>
        </p:spPr>
        <p:txBody>
          <a:bodyPr wrap="none">
            <a:spAutoFit/>
          </a:bodyPr>
          <a:lstStyle/>
          <a:p>
            <a:pPr lvl="0">
              <a:defRPr sz="1800" b="0" i="0" u="none" strike="noStrike" kern="0" cap="none" spc="0" baseline="0">
                <a:solidFill>
                  <a:srgbClr val="000000"/>
                </a:solidFill>
                <a:uFillTx/>
              </a:defRPr>
            </a:pPr>
            <a:r>
              <a:rPr lang="en-GB" sz="2400" b="1" kern="0" dirty="0">
                <a:solidFill>
                  <a:srgbClr val="FF0000"/>
                </a:solidFill>
                <a:sym typeface="Wingdings 2" panose="05020102010507070707" pitchFamily="18" charset="2"/>
              </a:rPr>
              <a:t></a:t>
            </a:r>
            <a:endParaRPr lang="en-GB" sz="2400" b="1" kern="0" dirty="0">
              <a:solidFill>
                <a:srgbClr val="FF0000"/>
              </a:solidFill>
            </a:endParaRPr>
          </a:p>
        </p:txBody>
      </p:sp>
      <p:sp>
        <p:nvSpPr>
          <p:cNvPr id="28" name="Rectangle 27"/>
          <p:cNvSpPr/>
          <p:nvPr/>
        </p:nvSpPr>
        <p:spPr>
          <a:xfrm>
            <a:off x="5084795" y="5243684"/>
            <a:ext cx="383438" cy="461665"/>
          </a:xfrm>
          <a:prstGeom prst="rect">
            <a:avLst/>
          </a:prstGeom>
        </p:spPr>
        <p:txBody>
          <a:bodyPr wrap="none">
            <a:spAutoFit/>
          </a:bodyPr>
          <a:lstStyle/>
          <a:p>
            <a:pPr lvl="0">
              <a:defRPr sz="1800" b="0" i="0" u="none" strike="noStrike" kern="0" cap="none" spc="0" baseline="0">
                <a:solidFill>
                  <a:srgbClr val="000000"/>
                </a:solidFill>
                <a:uFillTx/>
              </a:defRPr>
            </a:pPr>
            <a:r>
              <a:rPr lang="en-GB" sz="2400" b="1" kern="0" dirty="0">
                <a:solidFill>
                  <a:srgbClr val="FF0000"/>
                </a:solidFill>
                <a:sym typeface="Wingdings 2" panose="05020102010507070707" pitchFamily="18" charset="2"/>
              </a:rPr>
              <a:t></a:t>
            </a:r>
            <a:endParaRPr lang="en-GB" sz="2400" b="1" kern="0" dirty="0">
              <a:solidFill>
                <a:srgbClr val="FF0000"/>
              </a:solidFill>
            </a:endParaRPr>
          </a:p>
        </p:txBody>
      </p:sp>
      <p:sp>
        <p:nvSpPr>
          <p:cNvPr id="29" name="Rectangle 28"/>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sp>
        <p:nvSpPr>
          <p:cNvPr id="31" name="Rectangle 30"/>
          <p:cNvSpPr/>
          <p:nvPr/>
        </p:nvSpPr>
        <p:spPr>
          <a:xfrm>
            <a:off x="3918122"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28803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26" presetClass="emph" presetSubtype="0" fill="hold" grpId="1" nodeType="withEffect">
                                  <p:stCondLst>
                                    <p:cond delay="0"/>
                                  </p:stCondLst>
                                  <p:childTnLst>
                                    <p:animEffect transition="out" filter="fade">
                                      <p:cBhvr>
                                        <p:cTn id="32" dur="500" tmFilter="0, 0; .2, .5; .8, .5; 1, 0"/>
                                        <p:tgtEl>
                                          <p:spTgt spid="28"/>
                                        </p:tgtEl>
                                      </p:cBhvr>
                                    </p:animEffect>
                                    <p:animScale>
                                      <p:cBhvr>
                                        <p:cTn id="33" dur="250" autoRev="1" fill="hold"/>
                                        <p:tgtEl>
                                          <p:spTgt spid="28"/>
                                        </p:tgtEl>
                                      </p:cBhvr>
                                      <p:by x="105000" y="105000"/>
                                    </p:animScale>
                                  </p:childTnLst>
                                </p:cTn>
                              </p:par>
                              <p:par>
                                <p:cTn id="34" presetID="26" presetClass="emph" presetSubtype="0" fill="hold" grpId="1" nodeType="with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83678" y="2061054"/>
            <a:ext cx="6436345" cy="548796"/>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91385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2" name="Rectangle 1"/>
          <p:cNvSpPr/>
          <p:nvPr/>
        </p:nvSpPr>
        <p:spPr>
          <a:xfrm>
            <a:off x="827902" y="1321312"/>
            <a:ext cx="7385221" cy="1200329"/>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We can prove that lines are parallel by continuing them and showing that they will not meet</a:t>
            </a:r>
            <a:r>
              <a:rPr lang="en-GB" kern="0" dirty="0" smtClean="0">
                <a:solidFill>
                  <a:srgbClr val="000000"/>
                </a:solidFill>
              </a:rPr>
              <a:t>.</a:t>
            </a:r>
          </a:p>
          <a:p>
            <a:pPr lvl="0" algn="ctr">
              <a:defRPr sz="1800" b="0" i="0" u="none" strike="noStrike" kern="0" cap="none" spc="0" baseline="0">
                <a:solidFill>
                  <a:srgbClr val="000000"/>
                </a:solidFill>
                <a:uFillTx/>
              </a:defRPr>
            </a:pPr>
            <a:endParaRPr lang="en-GB" kern="0" dirty="0">
              <a:solidFill>
                <a:srgbClr val="000000"/>
              </a:solidFill>
            </a:endParaRPr>
          </a:p>
          <a:p>
            <a:pPr lvl="0">
              <a:defRPr sz="1800" b="0" i="0" u="none" strike="noStrike" kern="0" cap="none" spc="0" baseline="0">
                <a:solidFill>
                  <a:srgbClr val="000000"/>
                </a:solidFill>
                <a:uFillTx/>
              </a:defRPr>
            </a:pPr>
            <a:endParaRPr lang="en-GB" kern="0" dirty="0">
              <a:solidFill>
                <a:srgbClr val="000000"/>
              </a:solidFill>
            </a:endParaRPr>
          </a:p>
        </p:txBody>
      </p:sp>
      <p:sp>
        <p:nvSpPr>
          <p:cNvPr id="7" name="Rectangle 6"/>
          <p:cNvSpPr/>
          <p:nvPr/>
        </p:nvSpPr>
        <p:spPr>
          <a:xfrm>
            <a:off x="1383679" y="2745401"/>
            <a:ext cx="6436345" cy="3248268"/>
          </a:xfrm>
          <a:prstGeom prst="rect">
            <a:avLst/>
          </a:prstGeom>
          <a:solidFill>
            <a:srgbClr val="C7E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45574" y="702863"/>
            <a:ext cx="34344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Parallel and Perpendicular Lines</a:t>
            </a:r>
            <a:endParaRPr lang="en-GB" sz="1600" b="1" dirty="0">
              <a:solidFill>
                <a:schemeClr val="bg1"/>
              </a:solidFill>
            </a:endParaRPr>
          </a:p>
        </p:txBody>
      </p:sp>
      <p:cxnSp>
        <p:nvCxnSpPr>
          <p:cNvPr id="34" name="Straight Connector 33">
            <a:extLst>
              <a:ext uri="{FF2B5EF4-FFF2-40B4-BE49-F238E27FC236}">
                <a16:creationId xmlns:a16="http://schemas.microsoft.com/office/drawing/2014/main" id="{8094B01A-2D69-4D0D-A799-86B75F7607F7}"/>
              </a:ext>
            </a:extLst>
          </p:cNvPr>
          <p:cNvCxnSpPr/>
          <p:nvPr/>
        </p:nvCxnSpPr>
        <p:spPr>
          <a:xfrm>
            <a:off x="2789560" y="3425837"/>
            <a:ext cx="1560725" cy="65160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94B01A-2D69-4D0D-A799-86B75F7607F7}"/>
              </a:ext>
            </a:extLst>
          </p:cNvPr>
          <p:cNvCxnSpPr/>
          <p:nvPr/>
        </p:nvCxnSpPr>
        <p:spPr>
          <a:xfrm flipV="1">
            <a:off x="2278086" y="4951424"/>
            <a:ext cx="2072199" cy="711"/>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4B01A-2D69-4D0D-A799-86B75F7607F7}"/>
              </a:ext>
            </a:extLst>
          </p:cNvPr>
          <p:cNvCxnSpPr/>
          <p:nvPr/>
        </p:nvCxnSpPr>
        <p:spPr>
          <a:xfrm>
            <a:off x="2789560" y="3425837"/>
            <a:ext cx="3639815" cy="1525587"/>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94B01A-2D69-4D0D-A799-86B75F7607F7}"/>
              </a:ext>
            </a:extLst>
          </p:cNvPr>
          <p:cNvCxnSpPr/>
          <p:nvPr/>
        </p:nvCxnSpPr>
        <p:spPr>
          <a:xfrm flipV="1">
            <a:off x="2278086" y="4951424"/>
            <a:ext cx="4151289" cy="712"/>
          </a:xfrm>
          <a:prstGeom prst="line">
            <a:avLst/>
          </a:prstGeom>
          <a:ln w="76200">
            <a:solidFill>
              <a:srgbClr val="00529C"/>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01342" y="2138491"/>
            <a:ext cx="5616250"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kern="0" dirty="0">
                <a:solidFill>
                  <a:srgbClr val="000000"/>
                </a:solidFill>
              </a:rPr>
              <a:t>If I continue these lines, will they meet eventually?</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30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nodeType="withEffect">
                                  <p:stCondLst>
                                    <p:cond delay="30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1000"/>
                                        <p:tgtEl>
                                          <p:spTgt spid="40"/>
                                        </p:tgtEl>
                                      </p:cBhvr>
                                    </p:animEffect>
                                  </p:childTnLst>
                                </p:cTn>
                              </p:par>
                              <p:par>
                                <p:cTn id="20" presetID="22" presetClass="entr" presetSubtype="8"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26ABE87F-6999-4AC2-83E7-D67324E079CB}" vid="{C4B83C07-8A97-4B28-9E3D-CD8D69B18D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361</Words>
  <Application>Microsoft Office PowerPoint</Application>
  <PresentationFormat>On-screen Show (4:3)</PresentationFormat>
  <Paragraphs>62</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Tuffy-TTF</vt:lpstr>
      <vt:lpstr>Tuffy</vt:lpstr>
      <vt:lpstr>Arial</vt:lpstr>
      <vt:lpstr>Twinkl</vt:lpstr>
      <vt:lpstr>Wingdings 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Canlin</dc:creator>
  <cp:lastModifiedBy>Helen Pennicott</cp:lastModifiedBy>
  <cp:revision>26</cp:revision>
  <dcterms:created xsi:type="dcterms:W3CDTF">2019-05-07T12:42:58Z</dcterms:created>
  <dcterms:modified xsi:type="dcterms:W3CDTF">2020-07-02T08:40:14Z</dcterms:modified>
</cp:coreProperties>
</file>